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handoutMasterIdLst>
    <p:handoutMasterId r:id="rId100"/>
  </p:handoutMasterIdLst>
  <p:sldIdLst>
    <p:sldId id="256" r:id="rId2"/>
    <p:sldId id="303" r:id="rId3"/>
    <p:sldId id="305" r:id="rId4"/>
    <p:sldId id="385" r:id="rId5"/>
    <p:sldId id="400" r:id="rId6"/>
    <p:sldId id="302" r:id="rId7"/>
    <p:sldId id="304" r:id="rId8"/>
    <p:sldId id="308" r:id="rId9"/>
    <p:sldId id="309" r:id="rId10"/>
    <p:sldId id="310" r:id="rId11"/>
    <p:sldId id="311" r:id="rId12"/>
    <p:sldId id="312" r:id="rId13"/>
    <p:sldId id="313" r:id="rId14"/>
    <p:sldId id="387" r:id="rId15"/>
    <p:sldId id="401" r:id="rId16"/>
    <p:sldId id="314" r:id="rId17"/>
    <p:sldId id="315" r:id="rId18"/>
    <p:sldId id="316" r:id="rId19"/>
    <p:sldId id="317" r:id="rId20"/>
    <p:sldId id="318" r:id="rId21"/>
    <p:sldId id="319" r:id="rId22"/>
    <p:sldId id="320" r:id="rId23"/>
    <p:sldId id="321" r:id="rId24"/>
    <p:sldId id="322" r:id="rId25"/>
    <p:sldId id="389" r:id="rId26"/>
    <p:sldId id="402" r:id="rId27"/>
    <p:sldId id="323" r:id="rId28"/>
    <p:sldId id="324" r:id="rId29"/>
    <p:sldId id="325" r:id="rId30"/>
    <p:sldId id="326" r:id="rId31"/>
    <p:sldId id="327" r:id="rId32"/>
    <p:sldId id="329" r:id="rId33"/>
    <p:sldId id="328" r:id="rId34"/>
    <p:sldId id="330" r:id="rId35"/>
    <p:sldId id="331" r:id="rId36"/>
    <p:sldId id="332" r:id="rId37"/>
    <p:sldId id="335" r:id="rId38"/>
    <p:sldId id="336" r:id="rId39"/>
    <p:sldId id="337" r:id="rId40"/>
    <p:sldId id="338" r:id="rId41"/>
    <p:sldId id="339" r:id="rId42"/>
    <p:sldId id="307" r:id="rId43"/>
    <p:sldId id="306" r:id="rId44"/>
    <p:sldId id="340" r:id="rId45"/>
    <p:sldId id="341" r:id="rId46"/>
    <p:sldId id="391" r:id="rId47"/>
    <p:sldId id="403" r:id="rId48"/>
    <p:sldId id="342" r:id="rId49"/>
    <p:sldId id="343" r:id="rId50"/>
    <p:sldId id="344" r:id="rId51"/>
    <p:sldId id="345" r:id="rId52"/>
    <p:sldId id="346" r:id="rId53"/>
    <p:sldId id="347" r:id="rId54"/>
    <p:sldId id="348" r:id="rId55"/>
    <p:sldId id="349" r:id="rId56"/>
    <p:sldId id="350" r:id="rId57"/>
    <p:sldId id="351" r:id="rId58"/>
    <p:sldId id="352" r:id="rId59"/>
    <p:sldId id="353" r:id="rId60"/>
    <p:sldId id="354" r:id="rId61"/>
    <p:sldId id="360" r:id="rId62"/>
    <p:sldId id="364" r:id="rId63"/>
    <p:sldId id="363" r:id="rId64"/>
    <p:sldId id="362" r:id="rId65"/>
    <p:sldId id="361" r:id="rId66"/>
    <p:sldId id="358" r:id="rId67"/>
    <p:sldId id="359" r:id="rId68"/>
    <p:sldId id="357" r:id="rId69"/>
    <p:sldId id="393" r:id="rId70"/>
    <p:sldId id="404" r:id="rId71"/>
    <p:sldId id="368" r:id="rId72"/>
    <p:sldId id="367" r:id="rId73"/>
    <p:sldId id="373" r:id="rId74"/>
    <p:sldId id="375" r:id="rId75"/>
    <p:sldId id="374" r:id="rId76"/>
    <p:sldId id="372" r:id="rId77"/>
    <p:sldId id="376" r:id="rId78"/>
    <p:sldId id="371" r:id="rId79"/>
    <p:sldId id="377" r:id="rId80"/>
    <p:sldId id="370" r:id="rId81"/>
    <p:sldId id="379" r:id="rId82"/>
    <p:sldId id="395" r:id="rId83"/>
    <p:sldId id="405" r:id="rId84"/>
    <p:sldId id="378" r:id="rId85"/>
    <p:sldId id="369" r:id="rId86"/>
    <p:sldId id="366" r:id="rId87"/>
    <p:sldId id="365" r:id="rId88"/>
    <p:sldId id="380" r:id="rId89"/>
    <p:sldId id="356" r:id="rId90"/>
    <p:sldId id="381" r:id="rId91"/>
    <p:sldId id="355" r:id="rId92"/>
    <p:sldId id="382" r:id="rId93"/>
    <p:sldId id="396" r:id="rId94"/>
    <p:sldId id="397" r:id="rId95"/>
    <p:sldId id="398" r:id="rId96"/>
    <p:sldId id="399" r:id="rId97"/>
    <p:sldId id="262" r:id="rId9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599" autoAdjust="0"/>
  </p:normalViewPr>
  <p:slideViewPr>
    <p:cSldViewPr>
      <p:cViewPr varScale="1">
        <p:scale>
          <a:sx n="74" d="100"/>
          <a:sy n="74" d="100"/>
        </p:scale>
        <p:origin x="366"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1/13/2024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1/13/2024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1/13/2024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1/13/2024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1/13/2024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1/13/2024</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1/13/2024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1/13/2024</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1/13/2024</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1/13/2024</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1/13/2024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1/13/2024</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1/13/2024</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tonygordonjr/spotify-dataset-20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t>AWS(SERVICES)</a:t>
            </a:r>
          </a:p>
        </p:txBody>
      </p:sp>
      <p:sp>
        <p:nvSpPr>
          <p:cNvPr id="3" name="Subtitle 2"/>
          <p:cNvSpPr>
            <a:spLocks noGrp="1"/>
          </p:cNvSpPr>
          <p:nvPr>
            <p:ph type="subTitle" idx="1"/>
          </p:nvPr>
        </p:nvSpPr>
        <p:spPr/>
        <p:txBody>
          <a:bodyPr/>
          <a:lstStyle/>
          <a:p>
            <a:r>
              <a:rPr lang="en-US" dirty="0"/>
              <a:t>PREPARED BY:</a:t>
            </a:r>
          </a:p>
          <a:p>
            <a:r>
              <a:rPr lang="en-US" dirty="0"/>
              <a:t>	S M AALIM HUSSAIN  (DS-037/2022)</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367" y="457200"/>
            <a:ext cx="12070092" cy="5619750"/>
          </a:xfrm>
          <a:prstGeom prst="rect">
            <a:avLst/>
          </a:prstGeom>
        </p:spPr>
      </p:pic>
    </p:spTree>
    <p:extLst>
      <p:ext uri="{BB962C8B-B14F-4D97-AF65-F5344CB8AC3E}">
        <p14:creationId xmlns:p14="http://schemas.microsoft.com/office/powerpoint/2010/main" val="418150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37" y="519655"/>
            <a:ext cx="12035352" cy="5630007"/>
          </a:xfrm>
          <a:prstGeom prst="rect">
            <a:avLst/>
          </a:prstGeom>
        </p:spPr>
      </p:pic>
    </p:spTree>
    <p:extLst>
      <p:ext uri="{BB962C8B-B14F-4D97-AF65-F5344CB8AC3E}">
        <p14:creationId xmlns:p14="http://schemas.microsoft.com/office/powerpoint/2010/main" val="307533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Console sign-in details</a:t>
            </a:r>
          </a:p>
          <a:p>
            <a:r>
              <a:rPr lang="en-US" dirty="0"/>
              <a:t>Console sign-in URL</a:t>
            </a:r>
          </a:p>
          <a:p>
            <a:r>
              <a:rPr lang="en-US" dirty="0"/>
              <a:t>https://590183725975.signin.aws.amazon.com/console</a:t>
            </a:r>
          </a:p>
          <a:p>
            <a:r>
              <a:rPr lang="en-US" dirty="0"/>
              <a:t>User name</a:t>
            </a:r>
          </a:p>
          <a:p>
            <a:r>
              <a:rPr lang="en-US" dirty="0"/>
              <a:t>project</a:t>
            </a:r>
          </a:p>
          <a:p>
            <a:r>
              <a:rPr lang="en-US" dirty="0"/>
              <a:t>Console password</a:t>
            </a:r>
          </a:p>
          <a:p>
            <a:r>
              <a:rPr lang="en-US" dirty="0"/>
              <a:t>datawarehouseA1..</a:t>
            </a:r>
          </a:p>
        </p:txBody>
      </p:sp>
    </p:spTree>
    <p:extLst>
      <p:ext uri="{BB962C8B-B14F-4D97-AF65-F5344CB8AC3E}">
        <p14:creationId xmlns:p14="http://schemas.microsoft.com/office/powerpoint/2010/main" val="255257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248" y="785019"/>
            <a:ext cx="11244329" cy="5243512"/>
          </a:xfrm>
          <a:prstGeom prst="rect">
            <a:avLst/>
          </a:prstGeom>
        </p:spPr>
      </p:pic>
    </p:spTree>
    <p:extLst>
      <p:ext uri="{BB962C8B-B14F-4D97-AF65-F5344CB8AC3E}">
        <p14:creationId xmlns:p14="http://schemas.microsoft.com/office/powerpoint/2010/main" val="11320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CREATE S3 BUCKETS</a:t>
            </a:r>
          </a:p>
        </p:txBody>
      </p:sp>
    </p:spTree>
    <p:extLst>
      <p:ext uri="{BB962C8B-B14F-4D97-AF65-F5344CB8AC3E}">
        <p14:creationId xmlns:p14="http://schemas.microsoft.com/office/powerpoint/2010/main" val="49767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000" dirty="0"/>
              <a:t>An Amazon S3 bucket is a public cloud storage resource available in Amazon Web Services (AWS) Simple Storage Service (S3) platform. It provides object-based storage, where data is stored inside S3 buckets in distinct units called objects instead of files.</a:t>
            </a:r>
            <a:endParaRPr lang="en-US" sz="4000" dirty="0"/>
          </a:p>
        </p:txBody>
      </p:sp>
    </p:spTree>
    <p:extLst>
      <p:ext uri="{BB962C8B-B14F-4D97-AF65-F5344CB8AC3E}">
        <p14:creationId xmlns:p14="http://schemas.microsoft.com/office/powerpoint/2010/main" val="1881787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485" b="5564"/>
          <a:stretch/>
        </p:blipFill>
        <p:spPr>
          <a:xfrm>
            <a:off x="784225" y="1066801"/>
            <a:ext cx="10620375" cy="4953000"/>
          </a:xfrm>
          <a:prstGeom prst="rect">
            <a:avLst/>
          </a:prstGeom>
        </p:spPr>
      </p:pic>
    </p:spTree>
    <p:extLst>
      <p:ext uri="{BB962C8B-B14F-4D97-AF65-F5344CB8AC3E}">
        <p14:creationId xmlns:p14="http://schemas.microsoft.com/office/powerpoint/2010/main" val="224427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8906" y="706393"/>
            <a:ext cx="11751014" cy="5462587"/>
          </a:xfrm>
          <a:prstGeom prst="rect">
            <a:avLst/>
          </a:prstGeom>
        </p:spPr>
      </p:pic>
    </p:spTree>
    <p:extLst>
      <p:ext uri="{BB962C8B-B14F-4D97-AF65-F5344CB8AC3E}">
        <p14:creationId xmlns:p14="http://schemas.microsoft.com/office/powerpoint/2010/main" val="350251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2812" y="533400"/>
            <a:ext cx="11563201" cy="5400675"/>
          </a:xfrm>
          <a:prstGeom prst="rect">
            <a:avLst/>
          </a:prstGeom>
        </p:spPr>
      </p:pic>
    </p:spTree>
    <p:extLst>
      <p:ext uri="{BB962C8B-B14F-4D97-AF65-F5344CB8AC3E}">
        <p14:creationId xmlns:p14="http://schemas.microsoft.com/office/powerpoint/2010/main" val="345162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812" y="619125"/>
            <a:ext cx="11889499" cy="5553075"/>
          </a:xfrm>
          <a:prstGeom prst="rect">
            <a:avLst/>
          </a:prstGeom>
        </p:spPr>
      </p:pic>
    </p:spTree>
    <p:extLst>
      <p:ext uri="{BB962C8B-B14F-4D97-AF65-F5344CB8AC3E}">
        <p14:creationId xmlns:p14="http://schemas.microsoft.com/office/powerpoint/2010/main" val="107975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hlinkClick r:id="rId2"/>
              </a:rPr>
              <a:t>Spotify</a:t>
            </a:r>
            <a:r>
              <a:rPr lang="en-US" dirty="0">
                <a:hlinkClick r:id="rId2"/>
              </a:rPr>
              <a:t> Dataset 2023 (kaggle.com)</a:t>
            </a:r>
            <a:endParaRPr lang="en-US" dirty="0"/>
          </a:p>
          <a:p>
            <a:r>
              <a:rPr lang="en-US" dirty="0">
                <a:hlinkClick r:id="rId2"/>
              </a:rPr>
              <a:t>https://www.kaggle.com/datasets/tonygordonjr/spotify-dataset-2023</a:t>
            </a:r>
            <a:endParaRPr lang="en-US" dirty="0"/>
          </a:p>
        </p:txBody>
      </p:sp>
    </p:spTree>
    <p:extLst>
      <p:ext uri="{BB962C8B-B14F-4D97-AF65-F5344CB8AC3E}">
        <p14:creationId xmlns:p14="http://schemas.microsoft.com/office/powerpoint/2010/main" val="84168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37" y="533400"/>
            <a:ext cx="11685752" cy="5500687"/>
          </a:xfrm>
          <a:prstGeom prst="rect">
            <a:avLst/>
          </a:prstGeom>
        </p:spPr>
      </p:pic>
    </p:spTree>
    <p:extLst>
      <p:ext uri="{BB962C8B-B14F-4D97-AF65-F5344CB8AC3E}">
        <p14:creationId xmlns:p14="http://schemas.microsoft.com/office/powerpoint/2010/main" val="35744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725" y="533400"/>
            <a:ext cx="11763375" cy="5485556"/>
          </a:xfrm>
          <a:prstGeom prst="rect">
            <a:avLst/>
          </a:prstGeom>
        </p:spPr>
      </p:pic>
    </p:spTree>
    <p:extLst>
      <p:ext uri="{BB962C8B-B14F-4D97-AF65-F5344CB8AC3E}">
        <p14:creationId xmlns:p14="http://schemas.microsoft.com/office/powerpoint/2010/main" val="37480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825" y="457200"/>
            <a:ext cx="11687175" cy="5467134"/>
          </a:xfrm>
          <a:prstGeom prst="rect">
            <a:avLst/>
          </a:prstGeom>
        </p:spPr>
      </p:pic>
    </p:spTree>
    <p:extLst>
      <p:ext uri="{BB962C8B-B14F-4D97-AF65-F5344CB8AC3E}">
        <p14:creationId xmlns:p14="http://schemas.microsoft.com/office/powerpoint/2010/main" val="22642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8227" y="533400"/>
            <a:ext cx="11052372" cy="5186362"/>
          </a:xfrm>
          <a:prstGeom prst="rect">
            <a:avLst/>
          </a:prstGeom>
        </p:spPr>
      </p:pic>
    </p:spTree>
    <p:extLst>
      <p:ext uri="{BB962C8B-B14F-4D97-AF65-F5344CB8AC3E}">
        <p14:creationId xmlns:p14="http://schemas.microsoft.com/office/powerpoint/2010/main" val="49708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323" y="675538"/>
            <a:ext cx="11718179" cy="5481637"/>
          </a:xfrm>
          <a:prstGeom prst="rect">
            <a:avLst/>
          </a:prstGeom>
        </p:spPr>
      </p:pic>
    </p:spTree>
    <p:extLst>
      <p:ext uri="{BB962C8B-B14F-4D97-AF65-F5344CB8AC3E}">
        <p14:creationId xmlns:p14="http://schemas.microsoft.com/office/powerpoint/2010/main" val="381171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AWS GLUE</a:t>
            </a:r>
          </a:p>
        </p:txBody>
      </p:sp>
    </p:spTree>
    <p:extLst>
      <p:ext uri="{BB962C8B-B14F-4D97-AF65-F5344CB8AC3E}">
        <p14:creationId xmlns:p14="http://schemas.microsoft.com/office/powerpoint/2010/main" val="8576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3600" dirty="0"/>
              <a:t>AWS Glue provides both visual and code-based interfaces to make data integration easier. Users can more easily find and access data using the AWS Glue Data Catalog. Data engineers and ETL (extract, transform, and load) developers can visually create, run, and monitor ETL workflows in a few steps in AWS Glue Studio.</a:t>
            </a:r>
            <a:endParaRPr lang="en-US" sz="3600" dirty="0"/>
          </a:p>
        </p:txBody>
      </p:sp>
    </p:spTree>
    <p:extLst>
      <p:ext uri="{BB962C8B-B14F-4D97-AF65-F5344CB8AC3E}">
        <p14:creationId xmlns:p14="http://schemas.microsoft.com/office/powerpoint/2010/main" val="250560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1495" b="5307"/>
          <a:stretch/>
        </p:blipFill>
        <p:spPr>
          <a:xfrm>
            <a:off x="555626" y="990600"/>
            <a:ext cx="11077573" cy="5181600"/>
          </a:xfrm>
          <a:prstGeom prst="rect">
            <a:avLst/>
          </a:prstGeom>
        </p:spPr>
      </p:pic>
    </p:spTree>
    <p:extLst>
      <p:ext uri="{BB962C8B-B14F-4D97-AF65-F5344CB8AC3E}">
        <p14:creationId xmlns:p14="http://schemas.microsoft.com/office/powerpoint/2010/main" val="107963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9664" y="609600"/>
            <a:ext cx="11229497" cy="5253037"/>
          </a:xfrm>
          <a:prstGeom prst="rect">
            <a:avLst/>
          </a:prstGeom>
        </p:spPr>
      </p:pic>
    </p:spTree>
    <p:extLst>
      <p:ext uri="{BB962C8B-B14F-4D97-AF65-F5344CB8AC3E}">
        <p14:creationId xmlns:p14="http://schemas.microsoft.com/office/powerpoint/2010/main" val="386485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3951" y="785019"/>
            <a:ext cx="11080923" cy="5167312"/>
          </a:xfrm>
          <a:prstGeom prst="rect">
            <a:avLst/>
          </a:prstGeom>
        </p:spPr>
      </p:pic>
    </p:spTree>
    <p:extLst>
      <p:ext uri="{BB962C8B-B14F-4D97-AF65-F5344CB8AC3E}">
        <p14:creationId xmlns:p14="http://schemas.microsoft.com/office/powerpoint/2010/main" val="10461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3212" y="256393"/>
            <a:ext cx="11662639" cy="6362998"/>
          </a:xfrm>
          <a:prstGeom prst="rect">
            <a:avLst/>
          </a:prstGeom>
        </p:spPr>
      </p:pic>
    </p:spTree>
    <p:extLst>
      <p:ext uri="{BB962C8B-B14F-4D97-AF65-F5344CB8AC3E}">
        <p14:creationId xmlns:p14="http://schemas.microsoft.com/office/powerpoint/2010/main" val="53130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925" y="609600"/>
            <a:ext cx="11610975" cy="5422988"/>
          </a:xfrm>
          <a:prstGeom prst="rect">
            <a:avLst/>
          </a:prstGeom>
        </p:spPr>
      </p:pic>
    </p:spTree>
    <p:extLst>
      <p:ext uri="{BB962C8B-B14F-4D97-AF65-F5344CB8AC3E}">
        <p14:creationId xmlns:p14="http://schemas.microsoft.com/office/powerpoint/2010/main" val="336934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598195"/>
            <a:ext cx="11839575" cy="5555760"/>
          </a:xfrm>
          <a:prstGeom prst="rect">
            <a:avLst/>
          </a:prstGeom>
        </p:spPr>
      </p:pic>
    </p:spTree>
    <p:extLst>
      <p:ext uri="{BB962C8B-B14F-4D97-AF65-F5344CB8AC3E}">
        <p14:creationId xmlns:p14="http://schemas.microsoft.com/office/powerpoint/2010/main" val="18331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012" y="662886"/>
            <a:ext cx="11733771" cy="5471751"/>
          </a:xfrm>
          <a:prstGeom prst="rect">
            <a:avLst/>
          </a:prstGeom>
        </p:spPr>
      </p:pic>
    </p:spTree>
    <p:extLst>
      <p:ext uri="{BB962C8B-B14F-4D97-AF65-F5344CB8AC3E}">
        <p14:creationId xmlns:p14="http://schemas.microsoft.com/office/powerpoint/2010/main" val="207948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225" y="533400"/>
            <a:ext cx="11382375" cy="5341217"/>
          </a:xfrm>
          <a:prstGeom prst="rect">
            <a:avLst/>
          </a:prstGeom>
        </p:spPr>
      </p:pic>
    </p:spTree>
    <p:extLst>
      <p:ext uri="{BB962C8B-B14F-4D97-AF65-F5344CB8AC3E}">
        <p14:creationId xmlns:p14="http://schemas.microsoft.com/office/powerpoint/2010/main" val="102546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457200"/>
            <a:ext cx="11839575" cy="5529758"/>
          </a:xfrm>
          <a:prstGeom prst="rect">
            <a:avLst/>
          </a:prstGeom>
        </p:spPr>
      </p:pic>
    </p:spTree>
    <p:extLst>
      <p:ext uri="{BB962C8B-B14F-4D97-AF65-F5344CB8AC3E}">
        <p14:creationId xmlns:p14="http://schemas.microsoft.com/office/powerpoint/2010/main" val="185156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525" y="595322"/>
            <a:ext cx="11915775" cy="5547901"/>
          </a:xfrm>
          <a:prstGeom prst="rect">
            <a:avLst/>
          </a:prstGeom>
        </p:spPr>
      </p:pic>
    </p:spTree>
    <p:extLst>
      <p:ext uri="{BB962C8B-B14F-4D97-AF65-F5344CB8AC3E}">
        <p14:creationId xmlns:p14="http://schemas.microsoft.com/office/powerpoint/2010/main" val="34334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425" y="457200"/>
            <a:ext cx="11991975" cy="5583379"/>
          </a:xfrm>
          <a:prstGeom prst="rect">
            <a:avLst/>
          </a:prstGeom>
        </p:spPr>
      </p:pic>
    </p:spTree>
    <p:extLst>
      <p:ext uri="{BB962C8B-B14F-4D97-AF65-F5344CB8AC3E}">
        <p14:creationId xmlns:p14="http://schemas.microsoft.com/office/powerpoint/2010/main" val="105268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238" y="457200"/>
            <a:ext cx="11726350" cy="5476875"/>
          </a:xfrm>
          <a:prstGeom prst="rect">
            <a:avLst/>
          </a:prstGeom>
        </p:spPr>
      </p:pic>
    </p:spTree>
    <p:extLst>
      <p:ext uri="{BB962C8B-B14F-4D97-AF65-F5344CB8AC3E}">
        <p14:creationId xmlns:p14="http://schemas.microsoft.com/office/powerpoint/2010/main" val="48316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663" y="619125"/>
            <a:ext cx="11889499" cy="5553075"/>
          </a:xfrm>
          <a:prstGeom prst="rect">
            <a:avLst/>
          </a:prstGeom>
        </p:spPr>
      </p:pic>
    </p:spTree>
    <p:extLst>
      <p:ext uri="{BB962C8B-B14F-4D97-AF65-F5344CB8AC3E}">
        <p14:creationId xmlns:p14="http://schemas.microsoft.com/office/powerpoint/2010/main" val="116899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925" y="609600"/>
            <a:ext cx="11610975" cy="5422988"/>
          </a:xfrm>
          <a:prstGeom prst="rect">
            <a:avLst/>
          </a:prstGeom>
        </p:spPr>
      </p:pic>
    </p:spTree>
    <p:extLst>
      <p:ext uri="{BB962C8B-B14F-4D97-AF65-F5344CB8AC3E}">
        <p14:creationId xmlns:p14="http://schemas.microsoft.com/office/powerpoint/2010/main" val="20261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IAM USER</a:t>
            </a:r>
          </a:p>
        </p:txBody>
      </p:sp>
    </p:spTree>
    <p:extLst>
      <p:ext uri="{BB962C8B-B14F-4D97-AF65-F5344CB8AC3E}">
        <p14:creationId xmlns:p14="http://schemas.microsoft.com/office/powerpoint/2010/main" val="39686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238" y="695325"/>
            <a:ext cx="11726350" cy="5476875"/>
          </a:xfrm>
          <a:prstGeom prst="rect">
            <a:avLst/>
          </a:prstGeom>
        </p:spPr>
      </p:pic>
    </p:spTree>
    <p:extLst>
      <p:ext uri="{BB962C8B-B14F-4D97-AF65-F5344CB8AC3E}">
        <p14:creationId xmlns:p14="http://schemas.microsoft.com/office/powerpoint/2010/main" val="23811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323" y="688417"/>
            <a:ext cx="11718179" cy="5481637"/>
          </a:xfrm>
          <a:prstGeom prst="rect">
            <a:avLst/>
          </a:prstGeom>
        </p:spPr>
      </p:pic>
    </p:spTree>
    <p:extLst>
      <p:ext uri="{BB962C8B-B14F-4D97-AF65-F5344CB8AC3E}">
        <p14:creationId xmlns:p14="http://schemas.microsoft.com/office/powerpoint/2010/main" val="147966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626" y="785019"/>
            <a:ext cx="11077573" cy="5181969"/>
          </a:xfrm>
          <a:prstGeom prst="rect">
            <a:avLst/>
          </a:prstGeom>
        </p:spPr>
      </p:pic>
    </p:spTree>
    <p:extLst>
      <p:ext uri="{BB962C8B-B14F-4D97-AF65-F5344CB8AC3E}">
        <p14:creationId xmlns:p14="http://schemas.microsoft.com/office/powerpoint/2010/main" val="384936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533400"/>
            <a:ext cx="11839575" cy="5529758"/>
          </a:xfrm>
          <a:prstGeom prst="rect">
            <a:avLst/>
          </a:prstGeom>
        </p:spPr>
      </p:pic>
    </p:spTree>
    <p:extLst>
      <p:ext uri="{BB962C8B-B14F-4D97-AF65-F5344CB8AC3E}">
        <p14:creationId xmlns:p14="http://schemas.microsoft.com/office/powerpoint/2010/main" val="292961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642442"/>
            <a:ext cx="11839575" cy="5529758"/>
          </a:xfrm>
          <a:prstGeom prst="rect">
            <a:avLst/>
          </a:prstGeom>
        </p:spPr>
      </p:pic>
    </p:spTree>
    <p:extLst>
      <p:ext uri="{BB962C8B-B14F-4D97-AF65-F5344CB8AC3E}">
        <p14:creationId xmlns:p14="http://schemas.microsoft.com/office/powerpoint/2010/main" val="397569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63" y="457200"/>
            <a:ext cx="11864300" cy="5567362"/>
          </a:xfrm>
          <a:prstGeom prst="rect">
            <a:avLst/>
          </a:prstGeom>
        </p:spPr>
      </p:pic>
    </p:spTree>
    <p:extLst>
      <p:ext uri="{BB962C8B-B14F-4D97-AF65-F5344CB8AC3E}">
        <p14:creationId xmlns:p14="http://schemas.microsoft.com/office/powerpoint/2010/main" val="145315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AWS GLUE CRAWLER</a:t>
            </a:r>
          </a:p>
        </p:txBody>
      </p:sp>
    </p:spTree>
    <p:extLst>
      <p:ext uri="{BB962C8B-B14F-4D97-AF65-F5344CB8AC3E}">
        <p14:creationId xmlns:p14="http://schemas.microsoft.com/office/powerpoint/2010/main" val="167538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3600" dirty="0"/>
              <a:t>The CRAWLER creates the metadata that allows GLUE and services such as ATHENA to view the S3 information as a database with tables. That is, it allows you to create the Glue Catalog. This way you can see the information that s3 has as a database composed of several tables.</a:t>
            </a:r>
          </a:p>
        </p:txBody>
      </p:sp>
    </p:spTree>
    <p:extLst>
      <p:ext uri="{BB962C8B-B14F-4D97-AF65-F5344CB8AC3E}">
        <p14:creationId xmlns:p14="http://schemas.microsoft.com/office/powerpoint/2010/main" val="867034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5125" y="685800"/>
            <a:ext cx="11458575" cy="5343420"/>
          </a:xfrm>
          <a:prstGeom prst="rect">
            <a:avLst/>
          </a:prstGeom>
        </p:spPr>
      </p:pic>
    </p:spTree>
    <p:extLst>
      <p:ext uri="{BB962C8B-B14F-4D97-AF65-F5344CB8AC3E}">
        <p14:creationId xmlns:p14="http://schemas.microsoft.com/office/powerpoint/2010/main" val="180159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525" y="598130"/>
            <a:ext cx="11915775" cy="5574070"/>
          </a:xfrm>
          <a:prstGeom prst="rect">
            <a:avLst/>
          </a:prstGeom>
        </p:spPr>
      </p:pic>
    </p:spTree>
    <p:extLst>
      <p:ext uri="{BB962C8B-B14F-4D97-AF65-F5344CB8AC3E}">
        <p14:creationId xmlns:p14="http://schemas.microsoft.com/office/powerpoint/2010/main" val="104086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000" dirty="0"/>
              <a:t>An AWS Identity and Access Management (IAM) </a:t>
            </a:r>
            <a:r>
              <a:rPr lang="en-US" sz="4000" i="1" dirty="0"/>
              <a:t>user</a:t>
            </a:r>
            <a:r>
              <a:rPr lang="en-US" sz="4000" dirty="0"/>
              <a:t> is an entity that you create in AWS. The IAM user represents the human user or workload who uses the IAM user to interact with AWS. A user in AWS consists of a name and credentials.</a:t>
            </a:r>
            <a:endParaRPr lang="en-US" sz="4000" dirty="0"/>
          </a:p>
        </p:txBody>
      </p:sp>
    </p:spTree>
    <p:extLst>
      <p:ext uri="{BB962C8B-B14F-4D97-AF65-F5344CB8AC3E}">
        <p14:creationId xmlns:p14="http://schemas.microsoft.com/office/powerpoint/2010/main" val="398973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925" y="609600"/>
            <a:ext cx="11610975" cy="5448488"/>
          </a:xfrm>
          <a:prstGeom prst="rect">
            <a:avLst/>
          </a:prstGeom>
        </p:spPr>
      </p:pic>
    </p:spTree>
    <p:extLst>
      <p:ext uri="{BB962C8B-B14F-4D97-AF65-F5344CB8AC3E}">
        <p14:creationId xmlns:p14="http://schemas.microsoft.com/office/powerpoint/2010/main" val="305474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525" y="595984"/>
            <a:ext cx="11915775" cy="5574070"/>
          </a:xfrm>
          <a:prstGeom prst="rect">
            <a:avLst/>
          </a:prstGeom>
        </p:spPr>
      </p:pic>
    </p:spTree>
    <p:extLst>
      <p:ext uri="{BB962C8B-B14F-4D97-AF65-F5344CB8AC3E}">
        <p14:creationId xmlns:p14="http://schemas.microsoft.com/office/powerpoint/2010/main" val="412190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025" y="685800"/>
            <a:ext cx="11534775" cy="5387399"/>
          </a:xfrm>
          <a:prstGeom prst="rect">
            <a:avLst/>
          </a:prstGeom>
        </p:spPr>
      </p:pic>
    </p:spTree>
    <p:extLst>
      <p:ext uri="{BB962C8B-B14F-4D97-AF65-F5344CB8AC3E}">
        <p14:creationId xmlns:p14="http://schemas.microsoft.com/office/powerpoint/2010/main" val="36960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0812" y="649780"/>
            <a:ext cx="11881073" cy="5557837"/>
          </a:xfrm>
          <a:prstGeom prst="rect">
            <a:avLst/>
          </a:prstGeom>
        </p:spPr>
      </p:pic>
    </p:spTree>
    <p:extLst>
      <p:ext uri="{BB962C8B-B14F-4D97-AF65-F5344CB8AC3E}">
        <p14:creationId xmlns:p14="http://schemas.microsoft.com/office/powerpoint/2010/main" val="107304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425" y="457200"/>
            <a:ext cx="11991975" cy="5600937"/>
          </a:xfrm>
          <a:prstGeom prst="rect">
            <a:avLst/>
          </a:prstGeom>
        </p:spPr>
      </p:pic>
    </p:spTree>
    <p:extLst>
      <p:ext uri="{BB962C8B-B14F-4D97-AF65-F5344CB8AC3E}">
        <p14:creationId xmlns:p14="http://schemas.microsoft.com/office/powerpoint/2010/main" val="18707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825" y="699609"/>
            <a:ext cx="11687175" cy="5441467"/>
          </a:xfrm>
          <a:prstGeom prst="rect">
            <a:avLst/>
          </a:prstGeom>
        </p:spPr>
      </p:pic>
    </p:spTree>
    <p:extLst>
      <p:ext uri="{BB962C8B-B14F-4D97-AF65-F5344CB8AC3E}">
        <p14:creationId xmlns:p14="http://schemas.microsoft.com/office/powerpoint/2010/main" val="143804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533400"/>
            <a:ext cx="11839575" cy="5538425"/>
          </a:xfrm>
          <a:prstGeom prst="rect">
            <a:avLst/>
          </a:prstGeom>
        </p:spPr>
      </p:pic>
    </p:spTree>
    <p:extLst>
      <p:ext uri="{BB962C8B-B14F-4D97-AF65-F5344CB8AC3E}">
        <p14:creationId xmlns:p14="http://schemas.microsoft.com/office/powerpoint/2010/main" val="274166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625" y="533400"/>
            <a:ext cx="11839575" cy="5503756"/>
          </a:xfrm>
          <a:prstGeom prst="rect">
            <a:avLst/>
          </a:prstGeom>
        </p:spPr>
      </p:pic>
    </p:spTree>
    <p:extLst>
      <p:ext uri="{BB962C8B-B14F-4D97-AF65-F5344CB8AC3E}">
        <p14:creationId xmlns:p14="http://schemas.microsoft.com/office/powerpoint/2010/main" val="3463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386" b="4913"/>
          <a:stretch/>
        </p:blipFill>
        <p:spPr>
          <a:xfrm>
            <a:off x="669925" y="990600"/>
            <a:ext cx="10848975" cy="5105400"/>
          </a:xfrm>
          <a:prstGeom prst="rect">
            <a:avLst/>
          </a:prstGeom>
        </p:spPr>
      </p:pic>
    </p:spTree>
    <p:extLst>
      <p:ext uri="{BB962C8B-B14F-4D97-AF65-F5344CB8AC3E}">
        <p14:creationId xmlns:p14="http://schemas.microsoft.com/office/powerpoint/2010/main" val="39711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925" y="533400"/>
            <a:ext cx="11610975" cy="5439988"/>
          </a:xfrm>
          <a:prstGeom prst="rect">
            <a:avLst/>
          </a:prstGeom>
        </p:spPr>
      </p:pic>
    </p:spTree>
    <p:extLst>
      <p:ext uri="{BB962C8B-B14F-4D97-AF65-F5344CB8AC3E}">
        <p14:creationId xmlns:p14="http://schemas.microsoft.com/office/powerpoint/2010/main" val="130694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2503"/>
          <a:stretch/>
        </p:blipFill>
        <p:spPr>
          <a:xfrm>
            <a:off x="173552" y="685800"/>
            <a:ext cx="11841722" cy="5895313"/>
          </a:xfrm>
          <a:prstGeom prst="rect">
            <a:avLst/>
          </a:prstGeom>
        </p:spPr>
      </p:pic>
    </p:spTree>
    <p:extLst>
      <p:ext uri="{BB962C8B-B14F-4D97-AF65-F5344CB8AC3E}">
        <p14:creationId xmlns:p14="http://schemas.microsoft.com/office/powerpoint/2010/main" val="216376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stretch>
            <a:fillRect/>
          </a:stretch>
        </p:blipFill>
        <p:spPr>
          <a:xfrm>
            <a:off x="303212" y="304689"/>
            <a:ext cx="11582400" cy="6172200"/>
          </a:xfrm>
          <a:prstGeom prst="rect">
            <a:avLst/>
          </a:prstGeom>
        </p:spPr>
      </p:pic>
    </p:spTree>
    <p:extLst>
      <p:ext uri="{BB962C8B-B14F-4D97-AF65-F5344CB8AC3E}">
        <p14:creationId xmlns:p14="http://schemas.microsoft.com/office/powerpoint/2010/main" val="61408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646113" y="274638"/>
            <a:ext cx="10896600" cy="6172200"/>
          </a:xfrm>
          <a:prstGeom prst="rect">
            <a:avLst/>
          </a:prstGeom>
        </p:spPr>
      </p:pic>
    </p:spTree>
    <p:extLst>
      <p:ext uri="{BB962C8B-B14F-4D97-AF65-F5344CB8AC3E}">
        <p14:creationId xmlns:p14="http://schemas.microsoft.com/office/powerpoint/2010/main" val="31222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93713" y="274638"/>
            <a:ext cx="11201400" cy="6248400"/>
          </a:xfrm>
          <a:prstGeom prst="rect">
            <a:avLst/>
          </a:prstGeom>
        </p:spPr>
      </p:pic>
    </p:spTree>
    <p:extLst>
      <p:ext uri="{BB962C8B-B14F-4D97-AF65-F5344CB8AC3E}">
        <p14:creationId xmlns:p14="http://schemas.microsoft.com/office/powerpoint/2010/main" val="43686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646113" y="274638"/>
            <a:ext cx="10896600" cy="6172200"/>
          </a:xfrm>
          <a:prstGeom prst="rect">
            <a:avLst/>
          </a:prstGeom>
        </p:spPr>
      </p:pic>
    </p:spTree>
    <p:extLst>
      <p:ext uri="{BB962C8B-B14F-4D97-AF65-F5344CB8AC3E}">
        <p14:creationId xmlns:p14="http://schemas.microsoft.com/office/powerpoint/2010/main" val="7220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55612" y="214425"/>
            <a:ext cx="11277600" cy="6477000"/>
          </a:xfrm>
          <a:prstGeom prst="rect">
            <a:avLst/>
          </a:prstGeom>
        </p:spPr>
      </p:pic>
    </p:spTree>
    <p:extLst>
      <p:ext uri="{BB962C8B-B14F-4D97-AF65-F5344CB8AC3E}">
        <p14:creationId xmlns:p14="http://schemas.microsoft.com/office/powerpoint/2010/main" val="282085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152400"/>
            <a:ext cx="11430000" cy="6553200"/>
          </a:xfrm>
          <a:prstGeom prst="rect">
            <a:avLst/>
          </a:prstGeom>
        </p:spPr>
      </p:pic>
    </p:spTree>
    <p:extLst>
      <p:ext uri="{BB962C8B-B14F-4D97-AF65-F5344CB8AC3E}">
        <p14:creationId xmlns:p14="http://schemas.microsoft.com/office/powerpoint/2010/main" val="8440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608012" y="274638"/>
            <a:ext cx="10972800" cy="6477000"/>
          </a:xfrm>
          <a:prstGeom prst="rect">
            <a:avLst/>
          </a:prstGeom>
        </p:spPr>
      </p:pic>
    </p:spTree>
    <p:extLst>
      <p:ext uri="{BB962C8B-B14F-4D97-AF65-F5344CB8AC3E}">
        <p14:creationId xmlns:p14="http://schemas.microsoft.com/office/powerpoint/2010/main" val="2103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684213" y="381000"/>
            <a:ext cx="10820400" cy="5943600"/>
          </a:xfrm>
          <a:prstGeom prst="rect">
            <a:avLst/>
          </a:prstGeom>
        </p:spPr>
      </p:pic>
    </p:spTree>
    <p:extLst>
      <p:ext uri="{BB962C8B-B14F-4D97-AF65-F5344CB8AC3E}">
        <p14:creationId xmlns:p14="http://schemas.microsoft.com/office/powerpoint/2010/main" val="193574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265113" y="286444"/>
            <a:ext cx="11658600" cy="6278561"/>
          </a:xfrm>
          <a:prstGeom prst="rect">
            <a:avLst/>
          </a:prstGeom>
        </p:spPr>
      </p:pic>
    </p:spTree>
    <p:extLst>
      <p:ext uri="{BB962C8B-B14F-4D97-AF65-F5344CB8AC3E}">
        <p14:creationId xmlns:p14="http://schemas.microsoft.com/office/powerpoint/2010/main" val="262296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ATHENA</a:t>
            </a:r>
          </a:p>
        </p:txBody>
      </p:sp>
    </p:spTree>
    <p:extLst>
      <p:ext uri="{BB962C8B-B14F-4D97-AF65-F5344CB8AC3E}">
        <p14:creationId xmlns:p14="http://schemas.microsoft.com/office/powerpoint/2010/main" val="115818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1673" b="5450"/>
          <a:stretch/>
        </p:blipFill>
        <p:spPr>
          <a:xfrm>
            <a:off x="288925" y="914400"/>
            <a:ext cx="11610975" cy="5410200"/>
          </a:xfrm>
          <a:prstGeom prst="rect">
            <a:avLst/>
          </a:prstGeom>
        </p:spPr>
      </p:pic>
    </p:spTree>
    <p:extLst>
      <p:ext uri="{BB962C8B-B14F-4D97-AF65-F5344CB8AC3E}">
        <p14:creationId xmlns:p14="http://schemas.microsoft.com/office/powerpoint/2010/main" val="379868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3600" dirty="0"/>
              <a:t>Amazon Athena is an interactive query service that makes it simple to analyze data directly in Amazon S3 using standard SQL. Athena is </a:t>
            </a:r>
            <a:r>
              <a:rPr lang="en-US" sz="3600" dirty="0" smtClean="0"/>
              <a:t>server less, </a:t>
            </a:r>
            <a:r>
              <a:rPr lang="en-US" sz="3600" dirty="0"/>
              <a:t>so there is no infrastructure to setup or manage, and you can choose to pay based on the queries you run or compute needed by your queries.</a:t>
            </a:r>
          </a:p>
        </p:txBody>
      </p:sp>
    </p:spTree>
    <p:extLst>
      <p:ext uri="{BB962C8B-B14F-4D97-AF65-F5344CB8AC3E}">
        <p14:creationId xmlns:p14="http://schemas.microsoft.com/office/powerpoint/2010/main" val="3450773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93713" y="274638"/>
            <a:ext cx="11201400" cy="6278562"/>
          </a:xfrm>
          <a:prstGeom prst="rect">
            <a:avLst/>
          </a:prstGeom>
        </p:spPr>
      </p:pic>
    </p:spTree>
    <p:extLst>
      <p:ext uri="{BB962C8B-B14F-4D97-AF65-F5344CB8AC3E}">
        <p14:creationId xmlns:p14="http://schemas.microsoft.com/office/powerpoint/2010/main" val="22174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93713" y="291810"/>
            <a:ext cx="11201400" cy="6278562"/>
          </a:xfrm>
          <a:prstGeom prst="rect">
            <a:avLst/>
          </a:prstGeom>
        </p:spPr>
      </p:pic>
    </p:spTree>
    <p:extLst>
      <p:ext uri="{BB962C8B-B14F-4D97-AF65-F5344CB8AC3E}">
        <p14:creationId xmlns:p14="http://schemas.microsoft.com/office/powerpoint/2010/main" val="254540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17513" y="304689"/>
            <a:ext cx="11353800" cy="6278562"/>
          </a:xfrm>
          <a:prstGeom prst="rect">
            <a:avLst/>
          </a:prstGeom>
        </p:spPr>
      </p:pic>
    </p:spTree>
    <p:extLst>
      <p:ext uri="{BB962C8B-B14F-4D97-AF65-F5344CB8AC3E}">
        <p14:creationId xmlns:p14="http://schemas.microsoft.com/office/powerpoint/2010/main" val="298487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531813" y="274638"/>
            <a:ext cx="11125200" cy="6354762"/>
          </a:xfrm>
          <a:prstGeom prst="rect">
            <a:avLst/>
          </a:prstGeom>
        </p:spPr>
      </p:pic>
    </p:spTree>
    <p:extLst>
      <p:ext uri="{BB962C8B-B14F-4D97-AF65-F5344CB8AC3E}">
        <p14:creationId xmlns:p14="http://schemas.microsoft.com/office/powerpoint/2010/main" val="7475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17513" y="274638"/>
            <a:ext cx="11353800" cy="6278562"/>
          </a:xfrm>
          <a:prstGeom prst="rect">
            <a:avLst/>
          </a:prstGeom>
        </p:spPr>
      </p:pic>
    </p:spTree>
    <p:extLst>
      <p:ext uri="{BB962C8B-B14F-4D97-AF65-F5344CB8AC3E}">
        <p14:creationId xmlns:p14="http://schemas.microsoft.com/office/powerpoint/2010/main" val="18934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74638"/>
            <a:ext cx="11430000" cy="6357982"/>
          </a:xfrm>
          <a:prstGeom prst="rect">
            <a:avLst/>
          </a:prstGeom>
        </p:spPr>
      </p:pic>
    </p:spTree>
    <p:extLst>
      <p:ext uri="{BB962C8B-B14F-4D97-AF65-F5344CB8AC3E}">
        <p14:creationId xmlns:p14="http://schemas.microsoft.com/office/powerpoint/2010/main" val="126805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74638"/>
            <a:ext cx="11430000" cy="6354762"/>
          </a:xfrm>
          <a:prstGeom prst="rect">
            <a:avLst/>
          </a:prstGeom>
        </p:spPr>
      </p:pic>
    </p:spTree>
    <p:extLst>
      <p:ext uri="{BB962C8B-B14F-4D97-AF65-F5344CB8AC3E}">
        <p14:creationId xmlns:p14="http://schemas.microsoft.com/office/powerpoint/2010/main" val="157090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74638"/>
            <a:ext cx="11506200" cy="6354762"/>
          </a:xfrm>
          <a:prstGeom prst="rect">
            <a:avLst/>
          </a:prstGeom>
        </p:spPr>
      </p:pic>
    </p:spTree>
    <p:extLst>
      <p:ext uri="{BB962C8B-B14F-4D97-AF65-F5344CB8AC3E}">
        <p14:creationId xmlns:p14="http://schemas.microsoft.com/office/powerpoint/2010/main" val="308790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55613" y="280004"/>
            <a:ext cx="11277600" cy="6278562"/>
          </a:xfrm>
          <a:prstGeom prst="rect">
            <a:avLst/>
          </a:prstGeom>
        </p:spPr>
      </p:pic>
    </p:spTree>
    <p:extLst>
      <p:ext uri="{BB962C8B-B14F-4D97-AF65-F5344CB8AC3E}">
        <p14:creationId xmlns:p14="http://schemas.microsoft.com/office/powerpoint/2010/main" val="6179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425" y="457200"/>
            <a:ext cx="11991975" cy="5644832"/>
          </a:xfrm>
          <a:prstGeom prst="rect">
            <a:avLst/>
          </a:prstGeom>
        </p:spPr>
      </p:pic>
    </p:spTree>
    <p:extLst>
      <p:ext uri="{BB962C8B-B14F-4D97-AF65-F5344CB8AC3E}">
        <p14:creationId xmlns:p14="http://schemas.microsoft.com/office/powerpoint/2010/main" val="87676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3" y="274638"/>
            <a:ext cx="11430000" cy="6375154"/>
          </a:xfrm>
          <a:prstGeom prst="rect">
            <a:avLst/>
          </a:prstGeom>
        </p:spPr>
      </p:pic>
    </p:spTree>
    <p:extLst>
      <p:ext uri="{BB962C8B-B14F-4D97-AF65-F5344CB8AC3E}">
        <p14:creationId xmlns:p14="http://schemas.microsoft.com/office/powerpoint/2010/main" val="345298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03212" y="274638"/>
            <a:ext cx="11582400" cy="6354762"/>
          </a:xfrm>
          <a:prstGeom prst="rect">
            <a:avLst/>
          </a:prstGeom>
        </p:spPr>
      </p:pic>
    </p:spTree>
    <p:extLst>
      <p:ext uri="{BB962C8B-B14F-4D97-AF65-F5344CB8AC3E}">
        <p14:creationId xmlns:p14="http://schemas.microsoft.com/office/powerpoint/2010/main" val="245985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905000"/>
            <a:ext cx="9372600" cy="2667000"/>
          </a:xfrm>
        </p:spPr>
        <p:txBody>
          <a:bodyPr/>
          <a:lstStyle/>
          <a:p>
            <a:r>
              <a:rPr lang="en-US" sz="9600" dirty="0"/>
              <a:t>QUICKSIGHT</a:t>
            </a:r>
          </a:p>
        </p:txBody>
      </p:sp>
    </p:spTree>
    <p:extLst>
      <p:ext uri="{BB962C8B-B14F-4D97-AF65-F5344CB8AC3E}">
        <p14:creationId xmlns:p14="http://schemas.microsoft.com/office/powerpoint/2010/main" val="48105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000" dirty="0" err="1"/>
              <a:t>QuickSight</a:t>
            </a:r>
            <a:r>
              <a:rPr lang="en-US" sz="4000" dirty="0"/>
              <a:t> is a fast, easy-to-use, cloud-powered business analytics service that makes it easier for all employees within an organization to build visualizations, perform ad-hoc analysis, and quickly get business insights from their data, anytime, on any device.</a:t>
            </a:r>
          </a:p>
        </p:txBody>
      </p:sp>
    </p:spTree>
    <p:extLst>
      <p:ext uri="{BB962C8B-B14F-4D97-AF65-F5344CB8AC3E}">
        <p14:creationId xmlns:p14="http://schemas.microsoft.com/office/powerpoint/2010/main" val="3423558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3" y="293956"/>
            <a:ext cx="11430000" cy="6354762"/>
          </a:xfrm>
          <a:prstGeom prst="rect">
            <a:avLst/>
          </a:prstGeom>
        </p:spPr>
      </p:pic>
    </p:spTree>
    <p:extLst>
      <p:ext uri="{BB962C8B-B14F-4D97-AF65-F5344CB8AC3E}">
        <p14:creationId xmlns:p14="http://schemas.microsoft.com/office/powerpoint/2010/main" val="406264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38148"/>
            <a:ext cx="11430000" cy="6354762"/>
          </a:xfrm>
          <a:prstGeom prst="rect">
            <a:avLst/>
          </a:prstGeom>
        </p:spPr>
      </p:pic>
    </p:spTree>
    <p:extLst>
      <p:ext uri="{BB962C8B-B14F-4D97-AF65-F5344CB8AC3E}">
        <p14:creationId xmlns:p14="http://schemas.microsoft.com/office/powerpoint/2010/main" val="214162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3" y="274638"/>
            <a:ext cx="11430000" cy="6278562"/>
          </a:xfrm>
          <a:prstGeom prst="rect">
            <a:avLst/>
          </a:prstGeom>
        </p:spPr>
      </p:pic>
    </p:spTree>
    <p:extLst>
      <p:ext uri="{BB962C8B-B14F-4D97-AF65-F5344CB8AC3E}">
        <p14:creationId xmlns:p14="http://schemas.microsoft.com/office/powerpoint/2010/main" val="7420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55612" y="274638"/>
            <a:ext cx="11353800" cy="6278562"/>
          </a:xfrm>
          <a:prstGeom prst="rect">
            <a:avLst/>
          </a:prstGeom>
        </p:spPr>
      </p:pic>
    </p:spTree>
    <p:extLst>
      <p:ext uri="{BB962C8B-B14F-4D97-AF65-F5344CB8AC3E}">
        <p14:creationId xmlns:p14="http://schemas.microsoft.com/office/powerpoint/2010/main" val="317591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74638"/>
            <a:ext cx="11430000" cy="6354762"/>
          </a:xfrm>
          <a:prstGeom prst="rect">
            <a:avLst/>
          </a:prstGeom>
        </p:spPr>
      </p:pic>
    </p:spTree>
    <p:extLst>
      <p:ext uri="{BB962C8B-B14F-4D97-AF65-F5344CB8AC3E}">
        <p14:creationId xmlns:p14="http://schemas.microsoft.com/office/powerpoint/2010/main" val="106190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455612" y="274638"/>
            <a:ext cx="11277600" cy="6278562"/>
          </a:xfrm>
          <a:prstGeom prst="rect">
            <a:avLst/>
          </a:prstGeom>
        </p:spPr>
      </p:pic>
    </p:spTree>
    <p:extLst>
      <p:ext uri="{BB962C8B-B14F-4D97-AF65-F5344CB8AC3E}">
        <p14:creationId xmlns:p14="http://schemas.microsoft.com/office/powerpoint/2010/main" val="39424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070" y="528638"/>
            <a:ext cx="12026686" cy="5643562"/>
          </a:xfrm>
          <a:prstGeom prst="rect">
            <a:avLst/>
          </a:prstGeom>
        </p:spPr>
      </p:pic>
    </p:spTree>
    <p:extLst>
      <p:ext uri="{BB962C8B-B14F-4D97-AF65-F5344CB8AC3E}">
        <p14:creationId xmlns:p14="http://schemas.microsoft.com/office/powerpoint/2010/main" val="311838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3" y="306835"/>
            <a:ext cx="11430000" cy="6278562"/>
          </a:xfrm>
          <a:prstGeom prst="rect">
            <a:avLst/>
          </a:prstGeom>
        </p:spPr>
      </p:pic>
    </p:spTree>
    <p:extLst>
      <p:ext uri="{BB962C8B-B14F-4D97-AF65-F5344CB8AC3E}">
        <p14:creationId xmlns:p14="http://schemas.microsoft.com/office/powerpoint/2010/main" val="290776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379412" y="274638"/>
            <a:ext cx="11430000" cy="6278562"/>
          </a:xfrm>
          <a:prstGeom prst="rect">
            <a:avLst/>
          </a:prstGeom>
        </p:spPr>
      </p:pic>
    </p:spTree>
    <p:extLst>
      <p:ext uri="{BB962C8B-B14F-4D97-AF65-F5344CB8AC3E}">
        <p14:creationId xmlns:p14="http://schemas.microsoft.com/office/powerpoint/2010/main" val="23750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AAC4CA9-140A-B731-9ADE-5D4A32BA14E3}"/>
              </a:ext>
            </a:extLst>
          </p:cNvPr>
          <p:cNvPicPr>
            <a:picLocks noChangeAspect="1"/>
          </p:cNvPicPr>
          <p:nvPr/>
        </p:nvPicPr>
        <p:blipFill>
          <a:blip r:embed="rId2"/>
          <a:stretch>
            <a:fillRect/>
          </a:stretch>
        </p:blipFill>
        <p:spPr>
          <a:xfrm>
            <a:off x="418305" y="538487"/>
            <a:ext cx="11352213" cy="5608076"/>
          </a:xfrm>
          <a:prstGeom prst="rect">
            <a:avLst/>
          </a:prstGeom>
        </p:spPr>
      </p:pic>
    </p:spTree>
    <p:extLst>
      <p:ext uri="{BB962C8B-B14F-4D97-AF65-F5344CB8AC3E}">
        <p14:creationId xmlns:p14="http://schemas.microsoft.com/office/powerpoint/2010/main" val="14901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AB52892-12BC-8DDB-DAAC-225789D22877}"/>
              </a:ext>
            </a:extLst>
          </p:cNvPr>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ACEFE5DE-EE16-752C-F572-D47C1D915436}"/>
              </a:ext>
            </a:extLst>
          </p:cNvPr>
          <p:cNvPicPr>
            <a:picLocks noChangeAspect="1"/>
          </p:cNvPicPr>
          <p:nvPr/>
        </p:nvPicPr>
        <p:blipFill>
          <a:blip r:embed="rId2"/>
          <a:stretch>
            <a:fillRect/>
          </a:stretch>
        </p:blipFill>
        <p:spPr>
          <a:xfrm>
            <a:off x="380205" y="562966"/>
            <a:ext cx="11428413" cy="5642705"/>
          </a:xfrm>
          <a:prstGeom prst="rect">
            <a:avLst/>
          </a:prstGeom>
        </p:spPr>
      </p:pic>
    </p:spTree>
    <p:extLst>
      <p:ext uri="{BB962C8B-B14F-4D97-AF65-F5344CB8AC3E}">
        <p14:creationId xmlns:p14="http://schemas.microsoft.com/office/powerpoint/2010/main" val="2873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ABCA892-72D7-1AA4-71A8-F39F54275F57}"/>
              </a:ext>
            </a:extLst>
          </p:cNvPr>
          <p:cNvPicPr>
            <a:picLocks noChangeAspect="1"/>
          </p:cNvPicPr>
          <p:nvPr/>
        </p:nvPicPr>
        <p:blipFill>
          <a:blip r:embed="rId2"/>
          <a:stretch>
            <a:fillRect/>
          </a:stretch>
        </p:blipFill>
        <p:spPr>
          <a:xfrm>
            <a:off x="342105" y="381000"/>
            <a:ext cx="11504613" cy="5668419"/>
          </a:xfrm>
          <a:prstGeom prst="rect">
            <a:avLst/>
          </a:prstGeom>
        </p:spPr>
      </p:pic>
    </p:spTree>
    <p:extLst>
      <p:ext uri="{BB962C8B-B14F-4D97-AF65-F5344CB8AC3E}">
        <p14:creationId xmlns:p14="http://schemas.microsoft.com/office/powerpoint/2010/main" val="2738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4CAEEA9-75FC-1296-71C9-04E8645DCF02}"/>
              </a:ext>
            </a:extLst>
          </p:cNvPr>
          <p:cNvPicPr>
            <a:picLocks noChangeAspect="1"/>
          </p:cNvPicPr>
          <p:nvPr/>
        </p:nvPicPr>
        <p:blipFill>
          <a:blip r:embed="rId2"/>
          <a:stretch>
            <a:fillRect/>
          </a:stretch>
        </p:blipFill>
        <p:spPr>
          <a:xfrm>
            <a:off x="429134" y="457200"/>
            <a:ext cx="11330555" cy="5606264"/>
          </a:xfrm>
          <a:prstGeom prst="rect">
            <a:avLst/>
          </a:prstGeom>
        </p:spPr>
      </p:pic>
    </p:spTree>
    <p:extLst>
      <p:ext uri="{BB962C8B-B14F-4D97-AF65-F5344CB8AC3E}">
        <p14:creationId xmlns:p14="http://schemas.microsoft.com/office/powerpoint/2010/main" val="33295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85AD211-EC77-80DF-B6FE-48BFB961E80F}"/>
              </a:ext>
            </a:extLst>
          </p:cNvPr>
          <p:cNvPicPr>
            <a:picLocks noChangeAspect="1"/>
          </p:cNvPicPr>
          <p:nvPr/>
        </p:nvPicPr>
        <p:blipFill>
          <a:blip r:embed="rId2"/>
          <a:stretch>
            <a:fillRect/>
          </a:stretch>
        </p:blipFill>
        <p:spPr>
          <a:xfrm>
            <a:off x="413866" y="457200"/>
            <a:ext cx="11361092" cy="5588781"/>
          </a:xfrm>
          <a:prstGeom prst="rect">
            <a:avLst/>
          </a:prstGeom>
        </p:spPr>
      </p:pic>
    </p:spTree>
    <p:extLst>
      <p:ext uri="{BB962C8B-B14F-4D97-AF65-F5344CB8AC3E}">
        <p14:creationId xmlns:p14="http://schemas.microsoft.com/office/powerpoint/2010/main" val="11621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22413" y="1905000"/>
            <a:ext cx="9144000" cy="1676400"/>
          </a:xfrm>
        </p:spPr>
        <p:txBody>
          <a:bodyPr/>
          <a:lstStyle/>
          <a:p>
            <a:pPr algn="ctr"/>
            <a:r>
              <a:rPr lang="en-US" dirty="0"/>
              <a:t>THANK YOU!</a:t>
            </a:r>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714</TotalTime>
  <Words>215</Words>
  <Application>Microsoft Office PowerPoint</Application>
  <PresentationFormat>Custom</PresentationFormat>
  <Paragraphs>25</Paragraphs>
  <Slides>97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Arial</vt:lpstr>
      <vt:lpstr>Consolas</vt:lpstr>
      <vt:lpstr>Corbel</vt:lpstr>
      <vt:lpstr>Chalkboard 16x9</vt:lpstr>
      <vt:lpstr>AWS(SERVICES)</vt:lpstr>
      <vt:lpstr>PowerPoint Presentation</vt:lpstr>
      <vt:lpstr>PowerPoint Presentation</vt:lpstr>
      <vt:lpstr>IAM 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S3 BUCKETS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GLUE 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ATHENA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JULIA</dc:title>
  <dc:creator>DELL</dc:creator>
  <cp:lastModifiedBy>acer</cp:lastModifiedBy>
  <cp:revision>73</cp:revision>
  <dcterms:created xsi:type="dcterms:W3CDTF">2022-08-04T07:32:24Z</dcterms:created>
  <dcterms:modified xsi:type="dcterms:W3CDTF">2024-01-13T16:26:50Z</dcterms:modified>
</cp:coreProperties>
</file>